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2360" y="14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6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68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85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85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689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83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21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8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0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18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1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126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335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156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53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186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788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83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8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05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30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091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741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97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870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91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5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5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31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3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9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논문 리뷰 스터디 </a:t>
            </a:r>
            <a:r>
              <a:rPr lang="en-US" altLang="ko-KR" sz="2500" b="1" dirty="0">
                <a:solidFill>
                  <a:srgbClr val="19264B"/>
                </a:solidFill>
              </a:rPr>
              <a:t>(NLP) 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전용현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Arithmetic Reasoning Evaluation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B9D88-EDB5-0B65-140E-C16BFF39A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99" y="1245643"/>
            <a:ext cx="3529988" cy="23776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A4E01A-9DEC-88AE-307E-5236CD71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710" y="945838"/>
            <a:ext cx="2399278" cy="30456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B38DB0-D75C-C374-0794-2F1A4D89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266" y="3952630"/>
            <a:ext cx="3304884" cy="752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CE74E3-7ADA-12EA-3145-57767B351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99" y="3939151"/>
            <a:ext cx="3126371" cy="670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21607-295E-CA08-47F2-32F0FF39AE04}"/>
              </a:ext>
            </a:extLst>
          </p:cNvPr>
          <p:cNvSpPr txBox="1"/>
          <p:nvPr/>
        </p:nvSpPr>
        <p:spPr>
          <a:xfrm>
            <a:off x="1266266" y="4575015"/>
            <a:ext cx="430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Fluent, illogical </a:t>
            </a:r>
            <a:r>
              <a:rPr lang="en-US" altLang="ko-KR" dirty="0" err="1">
                <a:solidFill>
                  <a:srgbClr val="0070C0"/>
                </a:solidFill>
              </a:rPr>
              <a:t>CoT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 leading lower performance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Commonsense Reasoning Example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EB1E76-9A52-4FA6-9F91-5855467A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998" y="983666"/>
            <a:ext cx="5385955" cy="38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8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Commonsense Reasoning Evaluation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CB02B-605E-6FCB-D34A-1F1CBC7C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34" y="1361634"/>
            <a:ext cx="7587352" cy="2420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A8AF65-01D1-3142-CA72-325669ABA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34" y="3834503"/>
            <a:ext cx="6389608" cy="6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Symbolic Reasoning examples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A7FD89-7898-6884-1BD0-FFADC1F5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59" y="1558987"/>
            <a:ext cx="6844515" cy="26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9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Symbolic Reasoning Evaluation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F0BCB-8652-5D60-FDAC-7B2629676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840" y="1184497"/>
            <a:ext cx="2158103" cy="3306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581AE6-C862-97B6-C5C0-F2C42EB34902}"/>
              </a:ext>
            </a:extLst>
          </p:cNvPr>
          <p:cNvSpPr txBox="1"/>
          <p:nvPr/>
        </p:nvSpPr>
        <p:spPr>
          <a:xfrm>
            <a:off x="2869886" y="453686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en-US" altLang="ko-KR" sz="1200" dirty="0" err="1"/>
              <a:t>PaLM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095F6-CD84-D3D2-FE80-9D9566A62DAB}"/>
              </a:ext>
            </a:extLst>
          </p:cNvPr>
          <p:cNvSpPr txBox="1"/>
          <p:nvPr/>
        </p:nvSpPr>
        <p:spPr>
          <a:xfrm>
            <a:off x="5068331" y="14735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 domain - </a:t>
            </a:r>
            <a:endParaRPr lang="ko-KR" altLang="en-US" sz="1200" dirty="0"/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BCAC250F-E5D5-2013-513A-8ABD7691BA1D}"/>
              </a:ext>
            </a:extLst>
          </p:cNvPr>
          <p:cNvSpPr/>
          <p:nvPr/>
        </p:nvSpPr>
        <p:spPr>
          <a:xfrm>
            <a:off x="6047269" y="1295385"/>
            <a:ext cx="427512" cy="68374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8D77D-BFB7-E9FF-3314-177594A11376}"/>
              </a:ext>
            </a:extLst>
          </p:cNvPr>
          <p:cNvSpPr txBox="1"/>
          <p:nvPr/>
        </p:nvSpPr>
        <p:spPr>
          <a:xfrm>
            <a:off x="6486107" y="1104182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 words/coin flips - train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BD338-37CC-C6EB-47E3-F0C56D654B85}"/>
              </a:ext>
            </a:extLst>
          </p:cNvPr>
          <p:cNvSpPr txBox="1"/>
          <p:nvPr/>
        </p:nvSpPr>
        <p:spPr>
          <a:xfrm>
            <a:off x="6498046" y="1830832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 words/coin flips - test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4F442-FF67-6C72-1C3C-DAE0A127D151}"/>
              </a:ext>
            </a:extLst>
          </p:cNvPr>
          <p:cNvSpPr txBox="1"/>
          <p:nvPr/>
        </p:nvSpPr>
        <p:spPr>
          <a:xfrm>
            <a:off x="5500437" y="269925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OOD - </a:t>
            </a:r>
            <a:endParaRPr lang="ko-KR" altLang="en-US" sz="1200" dirty="0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A21FBED1-2D35-640F-B330-6E0B0FBEC80E}"/>
              </a:ext>
            </a:extLst>
          </p:cNvPr>
          <p:cNvSpPr/>
          <p:nvPr/>
        </p:nvSpPr>
        <p:spPr>
          <a:xfrm>
            <a:off x="6047269" y="2509960"/>
            <a:ext cx="427512" cy="68355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DB8F6-25E1-2800-9F94-B245FDCBDD8F}"/>
              </a:ext>
            </a:extLst>
          </p:cNvPr>
          <p:cNvSpPr txBox="1"/>
          <p:nvPr/>
        </p:nvSpPr>
        <p:spPr>
          <a:xfrm>
            <a:off x="6486107" y="2318756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 words/coin flips - train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826F1-A742-96A0-F59A-1B0E3C499A4A}"/>
              </a:ext>
            </a:extLst>
          </p:cNvPr>
          <p:cNvSpPr txBox="1"/>
          <p:nvPr/>
        </p:nvSpPr>
        <p:spPr>
          <a:xfrm>
            <a:off x="6498046" y="3075386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3~4 words/coin flips - test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FB2715-A275-D3C3-D5DD-2DDA78E7F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842" y="3542907"/>
            <a:ext cx="2100764" cy="333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AD15C8-C20B-2ED5-8495-57C677E71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842" y="3876803"/>
            <a:ext cx="3352880" cy="110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36118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tx1"/>
                  </a:solidFill>
                  <a:latin typeface="+mn-ea"/>
                </a:rPr>
                <a:t>Zero-Shot </a:t>
              </a:r>
              <a:r>
                <a:rPr lang="en-US" altLang="ko-KR" sz="4400" b="1" spc="-300" dirty="0" err="1">
                  <a:solidFill>
                    <a:schemeClr val="tx1"/>
                  </a:solidFill>
                  <a:latin typeface="+mn-ea"/>
                </a:rPr>
                <a:t>CoT</a:t>
              </a:r>
              <a:endParaRPr lang="ko-KR" altLang="en-US" sz="44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3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Zero-Shot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42C76D-5FD7-417D-0045-852F8F83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85" y="1021973"/>
            <a:ext cx="7204858" cy="289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A8BAD-7CF4-9C8A-207D-6E40F81A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717" y="766509"/>
            <a:ext cx="2481658" cy="334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16E23D-1680-76EA-2C93-1FD35AFEF636}"/>
              </a:ext>
            </a:extLst>
          </p:cNvPr>
          <p:cNvSpPr txBox="1"/>
          <p:nvPr/>
        </p:nvSpPr>
        <p:spPr>
          <a:xfrm>
            <a:off x="2236519" y="3922661"/>
            <a:ext cx="7926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 baseline="30000" dirty="0"/>
              <a:t>st</a:t>
            </a:r>
            <a:r>
              <a:rPr lang="en-US" altLang="ko-KR" sz="1200" dirty="0"/>
              <a:t> Prompt: Reasoning Extraction – template “Q:[X], A:[T], output: Z”</a:t>
            </a:r>
          </a:p>
          <a:p>
            <a:r>
              <a:rPr lang="en-US" altLang="ko-KR" sz="1200" dirty="0"/>
              <a:t>	[X]: input sentence, [T]: </a:t>
            </a:r>
            <a:r>
              <a:rPr lang="en-US" altLang="ko-KR" sz="1200" dirty="0" err="1"/>
              <a:t>CoT</a:t>
            </a:r>
            <a:r>
              <a:rPr lang="en-US" altLang="ko-KR" sz="1200" dirty="0"/>
              <a:t> trigger sentence(“Let’s think step by step”)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en-US" altLang="ko-KR" sz="1200" baseline="30000" dirty="0"/>
              <a:t>nd</a:t>
            </a:r>
            <a:r>
              <a:rPr lang="en-US" altLang="ko-KR" sz="1200" dirty="0"/>
              <a:t> Prompt: Answer Extraction – template “Q:[X’] + [Z], A:[T’], output: Answer”</a:t>
            </a:r>
          </a:p>
          <a:p>
            <a:r>
              <a:rPr lang="en-US" altLang="ko-KR" sz="1200" dirty="0"/>
              <a:t>	[X’]: X + T, Z: generated reason, [T’]: answer trigger sentence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127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Zero-Shot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Evaluation (tasks)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02624-048D-0F65-3C9E-E16BDF99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103898"/>
            <a:ext cx="4262823" cy="16610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491538-2901-68F5-B9BE-62B5B859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157" y="2958671"/>
            <a:ext cx="4578458" cy="187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EA403-11A4-C6AB-FE3C-65EF1A6638AF}"/>
              </a:ext>
            </a:extLst>
          </p:cNvPr>
          <p:cNvSpPr txBox="1"/>
          <p:nvPr/>
        </p:nvSpPr>
        <p:spPr>
          <a:xfrm>
            <a:off x="6026313" y="1934447"/>
            <a:ext cx="3733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</a:t>
            </a:r>
            <a:r>
              <a:rPr lang="ko-KR" altLang="en-US" dirty="0"/>
              <a:t>가 어려울수록</a:t>
            </a:r>
            <a:r>
              <a:rPr lang="en-US" altLang="ko-KR" dirty="0"/>
              <a:t>, </a:t>
            </a:r>
            <a:r>
              <a:rPr lang="ko-KR" altLang="en-US" dirty="0"/>
              <a:t>성능이 </a:t>
            </a:r>
            <a:endParaRPr lang="en-US" altLang="ko-KR" dirty="0"/>
          </a:p>
          <a:p>
            <a:r>
              <a:rPr lang="ko-KR" altLang="en-US" dirty="0"/>
              <a:t>더욱 향상되었다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Commonsense task </a:t>
            </a:r>
            <a:r>
              <a:rPr lang="ko-KR" altLang="en-US" dirty="0"/>
              <a:t>같은 경우에는 </a:t>
            </a:r>
            <a:endParaRPr lang="en-US" altLang="ko-KR" dirty="0"/>
          </a:p>
          <a:p>
            <a:r>
              <a:rPr lang="ko-KR" altLang="en-US" dirty="0"/>
              <a:t>유의미한 성능 향상이 있지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62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Error Analysis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977134-96D9-E3C8-7FDA-C00F209E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34" y="963874"/>
            <a:ext cx="7349501" cy="3128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F5F0B-9633-CE34-C5F4-46C4DD37A11D}"/>
              </a:ext>
            </a:extLst>
          </p:cNvPr>
          <p:cNvSpPr txBox="1"/>
          <p:nvPr/>
        </p:nvSpPr>
        <p:spPr>
          <a:xfrm>
            <a:off x="1467334" y="4264635"/>
            <a:ext cx="713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Answer Cleansing: After the model outputs a text by answer extraction, </a:t>
            </a:r>
          </a:p>
          <a:p>
            <a:r>
              <a:rPr lang="en-US" altLang="ko-KR" dirty="0"/>
              <a:t>our method picks up only the part of the answer text that first satisfies the answer format.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647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Zero-Shot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Evaluation (model size)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0E584-E8D3-C697-E3A2-AD6F8900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36" y="1460261"/>
            <a:ext cx="7489822" cy="22872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791D41-9DED-BC9A-D873-D60CDC2E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3987091"/>
            <a:ext cx="7265179" cy="7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김예원</a:t>
            </a:r>
            <a:r>
              <a:rPr lang="en-US" altLang="ko-KR" dirty="0"/>
              <a:t>(AI)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김태환</a:t>
            </a:r>
            <a:r>
              <a:rPr lang="en-US" altLang="ko-KR" dirty="0"/>
              <a:t>(AI)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전용현</a:t>
            </a:r>
            <a:r>
              <a:rPr lang="en-US" altLang="ko-KR" dirty="0"/>
              <a:t>(AI)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Robustness Study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B4EC9A-4DFF-C6D4-06E8-45FD8A73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16945"/>
            <a:ext cx="6250443" cy="39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9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24208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tx1"/>
                  </a:solidFill>
                  <a:latin typeface="+mn-ea"/>
                </a:rPr>
                <a:t>Auto </a:t>
              </a:r>
              <a:r>
                <a:rPr lang="en-US" altLang="ko-KR" sz="4400" b="1" spc="-300" dirty="0" err="1">
                  <a:solidFill>
                    <a:schemeClr val="tx1"/>
                  </a:solidFill>
                  <a:latin typeface="+mn-ea"/>
                </a:rPr>
                <a:t>CoT</a:t>
              </a:r>
              <a:endParaRPr lang="ko-KR" altLang="en-US" sz="44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40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D9B5D-5750-0EA1-60F8-4D3089FFC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70" y="773452"/>
            <a:ext cx="6797925" cy="3371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51725-2EB1-8E5F-B994-97AE6A41F20A}"/>
              </a:ext>
            </a:extLst>
          </p:cNvPr>
          <p:cNvSpPr txBox="1"/>
          <p:nvPr/>
        </p:nvSpPr>
        <p:spPr>
          <a:xfrm>
            <a:off x="1891707" y="4370048"/>
            <a:ext cx="290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Question clustering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Demonstration 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44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Questioning Clustering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947AA-193C-2D25-4122-1AA05D59C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03" y="1054479"/>
            <a:ext cx="5063900" cy="37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3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Demonstration Sampling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5EE95-9DDE-5E76-D8DD-CEC7473C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49" y="880512"/>
            <a:ext cx="5365184" cy="3264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AEFB1-F116-914F-32E0-CA79700B9610}"/>
              </a:ext>
            </a:extLst>
          </p:cNvPr>
          <p:cNvSpPr txBox="1"/>
          <p:nvPr/>
        </p:nvSpPr>
        <p:spPr>
          <a:xfrm>
            <a:off x="2217323" y="4335479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Selection criteria ex) Question with less than 60 tokens, reasoning with less than 5 steps, …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73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Evaluation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5DCD79-653F-A535-B6EE-324D14F9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9" y="1851379"/>
            <a:ext cx="7336035" cy="1761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6A52F-2342-6025-90C1-0209E6E2D614}"/>
              </a:ext>
            </a:extLst>
          </p:cNvPr>
          <p:cNvSpPr txBox="1"/>
          <p:nvPr/>
        </p:nvSpPr>
        <p:spPr>
          <a:xfrm>
            <a:off x="3898675" y="3719606"/>
            <a:ext cx="194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LLM model: GPT-3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14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50626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tx1"/>
                  </a:solidFill>
                  <a:latin typeface="+mn-ea"/>
                </a:rPr>
                <a:t>Self-Consistency </a:t>
              </a:r>
              <a:r>
                <a:rPr lang="en-US" altLang="ko-KR" sz="4400" b="1" spc="-300" dirty="0" err="1">
                  <a:solidFill>
                    <a:schemeClr val="tx1"/>
                  </a:solidFill>
                  <a:latin typeface="+mn-ea"/>
                </a:rPr>
                <a:t>CoT</a:t>
              </a:r>
              <a:endParaRPr lang="ko-KR" altLang="en-US" sz="44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61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Self-Consistency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172AE-4EBC-3238-7D13-888084D7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46" y="960695"/>
            <a:ext cx="6022562" cy="2869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3611C2-C233-12D9-9E3E-E29B00B90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990" y="3842263"/>
            <a:ext cx="6733903" cy="13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35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Self-Consistency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example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EA94CC-A9E7-8C23-F975-A543BF87D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09" y="1213655"/>
            <a:ext cx="7926891" cy="2458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25351-1C1B-F8BC-3449-0BBC6E91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675" y="3961699"/>
            <a:ext cx="5844083" cy="2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48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Self-Consistency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Evaluation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FF7AAE-E64C-0A33-F6B9-551A06FB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81" y="1855280"/>
            <a:ext cx="5023662" cy="19843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42B090-DC7B-305F-CCFA-C5D43C7A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79" y="1924177"/>
            <a:ext cx="3220202" cy="19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4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F464C812-9EFA-2677-4BD2-C67E5EBFA23C}"/>
              </a:ext>
            </a:extLst>
          </p:cNvPr>
          <p:cNvSpPr txBox="1"/>
          <p:nvPr/>
        </p:nvSpPr>
        <p:spPr>
          <a:xfrm>
            <a:off x="1910549" y="1319941"/>
            <a:ext cx="321496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Reasoning Problems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Few-Shot </a:t>
            </a:r>
            <a:r>
              <a:rPr lang="en-US" altLang="ko-KR" sz="1600" dirty="0" err="1"/>
              <a:t>CoT</a:t>
            </a:r>
            <a:endParaRPr lang="en-US" altLang="ko-KR" sz="1600"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Zero-Shot </a:t>
            </a:r>
            <a:r>
              <a:rPr lang="en-US" altLang="ko-KR" sz="1600" dirty="0" err="1"/>
              <a:t>CoT</a:t>
            </a:r>
            <a:endParaRPr lang="en-US" altLang="ko-KR" sz="1600"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Auto </a:t>
            </a:r>
            <a:r>
              <a:rPr lang="en-US" altLang="ko-KR" sz="1600" dirty="0" err="1"/>
              <a:t>CoT</a:t>
            </a:r>
            <a:endParaRPr lang="en-US" altLang="ko-KR" sz="1600"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Self-Consistency </a:t>
            </a:r>
            <a:r>
              <a:rPr lang="en-US" altLang="ko-KR" sz="1600" dirty="0" err="1"/>
              <a:t>CoT</a:t>
            </a:r>
            <a:endParaRPr lang="en-US" altLang="ko-KR" sz="1600"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dirty="0"/>
              <a:t>Instruction Fine-Tuning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Self-Consistency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Evaluation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11BB7E-67CF-4965-A419-03A0CAEF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49" y="1230261"/>
            <a:ext cx="7946851" cy="1482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C4F11-14F1-FAF9-7EC3-1887AC872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44" y="2846093"/>
            <a:ext cx="6675680" cy="17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6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Self-Consistency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repairs errors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4AE54-A0CE-70A7-C53E-8EC2FBEC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57" y="1966145"/>
            <a:ext cx="7772768" cy="12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6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53960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pc="-300" dirty="0">
                  <a:solidFill>
                    <a:schemeClr val="tx1"/>
                  </a:solidFill>
                  <a:latin typeface="+mn-ea"/>
                </a:rPr>
                <a:t>Introduction Fine-Tuning</a:t>
              </a:r>
              <a:endParaRPr lang="ko-KR" altLang="en-US" sz="40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803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 Fine-Tuning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1B7BAB-179E-6AC8-2AC0-42C1FA00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12" y="837327"/>
            <a:ext cx="6199947" cy="317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01C12-51B8-2E76-42EE-D8D27B119DED}"/>
              </a:ext>
            </a:extLst>
          </p:cNvPr>
          <p:cNvSpPr txBox="1"/>
          <p:nvPr/>
        </p:nvSpPr>
        <p:spPr>
          <a:xfrm>
            <a:off x="1424358" y="4010715"/>
            <a:ext cx="7719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Multi-task</a:t>
            </a:r>
            <a:r>
              <a:rPr lang="ko-KR" altLang="en-US" dirty="0"/>
              <a:t> </a:t>
            </a:r>
            <a:r>
              <a:rPr lang="en-US" altLang="ko-KR" dirty="0"/>
              <a:t>finetuning</a:t>
            </a:r>
            <a:r>
              <a:rPr lang="ko-KR" altLang="en-US" dirty="0"/>
              <a:t> 과정에서 </a:t>
            </a:r>
            <a:r>
              <a:rPr lang="en-US" altLang="ko-KR" dirty="0"/>
              <a:t>task </a:t>
            </a:r>
            <a:r>
              <a:rPr lang="ko-KR" altLang="en-US" dirty="0"/>
              <a:t>개수를 </a:t>
            </a:r>
            <a:r>
              <a:rPr lang="en-US" altLang="ko-KR" dirty="0"/>
              <a:t>1800</a:t>
            </a:r>
            <a:r>
              <a:rPr lang="ko-KR" altLang="en-US" dirty="0"/>
              <a:t>개 이상으로 증가</a:t>
            </a:r>
            <a:r>
              <a:rPr lang="en-US" altLang="ko-KR" dirty="0"/>
              <a:t>, </a:t>
            </a:r>
            <a:r>
              <a:rPr lang="ko-KR" altLang="en-US" dirty="0"/>
              <a:t>모델 사이즈도 증가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성능 향상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  </a:t>
            </a:r>
            <a:r>
              <a:rPr lang="en-US" altLang="ko-KR" dirty="0" err="1">
                <a:sym typeface="Wingdings" panose="05000000000000000000" pitchFamily="2" charset="2"/>
              </a:rPr>
              <a:t>CoT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task</a:t>
            </a:r>
            <a:r>
              <a:rPr lang="ko-KR" altLang="en-US" dirty="0">
                <a:sym typeface="Wingdings" panose="05000000000000000000" pitchFamily="2" charset="2"/>
              </a:rPr>
              <a:t>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성능 향상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3479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Templates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A644A-49BA-0906-998A-E1A36BC71566}"/>
              </a:ext>
            </a:extLst>
          </p:cNvPr>
          <p:cNvSpPr txBox="1"/>
          <p:nvPr/>
        </p:nvSpPr>
        <p:spPr>
          <a:xfrm>
            <a:off x="1353975" y="930470"/>
            <a:ext cx="4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나머지 </a:t>
            </a:r>
            <a:r>
              <a:rPr lang="en-US" altLang="ko-KR" sz="1800" dirty="0"/>
              <a:t>tasks template: </a:t>
            </a:r>
            <a:r>
              <a:rPr lang="ko-KR" altLang="en-US" sz="1800" dirty="0"/>
              <a:t>기존 </a:t>
            </a:r>
            <a:r>
              <a:rPr lang="en-US" altLang="ko-KR" sz="1800" dirty="0"/>
              <a:t>template </a:t>
            </a:r>
            <a:r>
              <a:rPr lang="ko-KR" altLang="en-US" sz="1800" dirty="0"/>
              <a:t>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DE3090-C2BB-7893-F394-B03E8905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299802"/>
            <a:ext cx="7552884" cy="324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9DF92-1D0A-FA4B-70B6-4A0756A0B76F}"/>
              </a:ext>
            </a:extLst>
          </p:cNvPr>
          <p:cNvSpPr txBox="1"/>
          <p:nvPr/>
        </p:nvSpPr>
        <p:spPr>
          <a:xfrm>
            <a:off x="2244831" y="4705820"/>
            <a:ext cx="3307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Apply randomly for each </a:t>
            </a:r>
            <a:r>
              <a:rPr lang="en-US" altLang="ko-KR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CoT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 examples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Flan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30E16-201E-BC95-ECAB-3B77E9AC010D}"/>
              </a:ext>
            </a:extLst>
          </p:cNvPr>
          <p:cNvSpPr txBox="1"/>
          <p:nvPr/>
        </p:nvSpPr>
        <p:spPr>
          <a:xfrm>
            <a:off x="1322112" y="111761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Flan: collection of data sources </a:t>
            </a:r>
            <a:endParaRPr lang="ko-KR" altLang="en-US" sz="1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F8C545A-23C8-48D8-36B6-ABB13484EA7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06920" y="1302281"/>
            <a:ext cx="125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9740F-8D9C-7491-4F51-B27C70DFEE5C}"/>
              </a:ext>
            </a:extLst>
          </p:cNvPr>
          <p:cNvSpPr txBox="1"/>
          <p:nvPr/>
        </p:nvSpPr>
        <p:spPr>
          <a:xfrm>
            <a:off x="5957312" y="111761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Variety of instruction types</a:t>
            </a:r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155C7-917E-E1CF-3F8D-857CFF2A7CDC}"/>
              </a:ext>
            </a:extLst>
          </p:cNvPr>
          <p:cNvSpPr txBox="1"/>
          <p:nvPr/>
        </p:nvSpPr>
        <p:spPr>
          <a:xfrm>
            <a:off x="4982672" y="1348446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fine-tune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B9D268-A002-03F8-1826-B728EDE1A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92" y="1533110"/>
            <a:ext cx="6929960" cy="2823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DCEA2-D2BF-CBC9-1854-3A6D81FC4775}"/>
              </a:ext>
            </a:extLst>
          </p:cNvPr>
          <p:cNvSpPr txBox="1"/>
          <p:nvPr/>
        </p:nvSpPr>
        <p:spPr>
          <a:xfrm>
            <a:off x="1535795" y="4540912"/>
            <a:ext cx="603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 Pre-train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compute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양에 비해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Fine-tune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compute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양이 상대적으로 굉장히 작다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23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Instruction Finetuning Evaluation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55AAC-8702-40FD-774E-A53B91306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0" y="3039771"/>
            <a:ext cx="4832415" cy="2103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DA2CC9-0320-3AEF-EFEA-E56F33A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784647"/>
            <a:ext cx="4761287" cy="2345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0EB7E-3381-27BE-60C1-90F217E1BD42}"/>
              </a:ext>
            </a:extLst>
          </p:cNvPr>
          <p:cNvSpPr txBox="1"/>
          <p:nvPr/>
        </p:nvSpPr>
        <p:spPr>
          <a:xfrm>
            <a:off x="6013849" y="1738314"/>
            <a:ext cx="476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Scaling up # of tasks, model sizes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158B-6AA7-B514-E30E-29CEDCE932FF}"/>
              </a:ext>
            </a:extLst>
          </p:cNvPr>
          <p:cNvSpPr txBox="1"/>
          <p:nvPr/>
        </p:nvSpPr>
        <p:spPr>
          <a:xfrm>
            <a:off x="6205825" y="3932631"/>
            <a:ext cx="195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Adding </a:t>
            </a:r>
            <a:r>
              <a:rPr lang="en-US" altLang="ko-KR" dirty="0" err="1">
                <a:sym typeface="Wingdings" panose="05000000000000000000" pitchFamily="2" charset="2"/>
              </a:rPr>
              <a:t>CoT</a:t>
            </a:r>
            <a:r>
              <a:rPr lang="en-US" altLang="ko-KR" dirty="0">
                <a:sym typeface="Wingdings" panose="05000000000000000000" pitchFamily="2" charset="2"/>
              </a:rPr>
              <a:t> tasks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745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Instruction Finetuning Evaluation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8EC19-0211-E69F-0BEC-A63B3EC3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29" y="824253"/>
            <a:ext cx="4608160" cy="4012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2B672-6572-CD65-D6EB-56194B16EF32}"/>
              </a:ext>
            </a:extLst>
          </p:cNvPr>
          <p:cNvSpPr txBox="1"/>
          <p:nvPr/>
        </p:nvSpPr>
        <p:spPr>
          <a:xfrm>
            <a:off x="5778441" y="2471707"/>
            <a:ext cx="3613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Normalized average:</a:t>
            </a:r>
          </a:p>
          <a:p>
            <a:r>
              <a:rPr lang="en-US" altLang="ko-KR" dirty="0"/>
              <a:t>Random model</a:t>
            </a:r>
            <a:r>
              <a:rPr lang="ko-KR" altLang="en-US" dirty="0"/>
              <a:t>의 </a:t>
            </a:r>
            <a:r>
              <a:rPr lang="en-US" altLang="ko-KR" dirty="0"/>
              <a:t>accuracy</a:t>
            </a:r>
            <a:r>
              <a:rPr lang="ko-KR" altLang="en-US" dirty="0"/>
              <a:t>를 </a:t>
            </a:r>
            <a:r>
              <a:rPr lang="en-US" altLang="ko-KR" dirty="0"/>
              <a:t>0%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accuracy</a:t>
            </a:r>
            <a:r>
              <a:rPr lang="ko-KR" altLang="en-US" dirty="0"/>
              <a:t>를 </a:t>
            </a:r>
            <a:r>
              <a:rPr lang="ko-KR" altLang="en-US" dirty="0" err="1"/>
              <a:t>정규화한</a:t>
            </a:r>
            <a:r>
              <a:rPr lang="ko-KR" altLang="en-US" dirty="0"/>
              <a:t> 값</a:t>
            </a:r>
          </a:p>
        </p:txBody>
      </p:sp>
    </p:spTree>
    <p:extLst>
      <p:ext uri="{BB962C8B-B14F-4D97-AF65-F5344CB8AC3E}">
        <p14:creationId xmlns:p14="http://schemas.microsoft.com/office/powerpoint/2010/main" val="337519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50032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tx1"/>
                  </a:solidFill>
                  <a:latin typeface="+mn-ea"/>
                </a:rPr>
                <a:t>Reasoning Problems</a:t>
              </a:r>
              <a:endParaRPr lang="ko-KR" altLang="en-US" sz="44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5230A3-0347-A458-5C8A-E3564A47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31" y="1336105"/>
            <a:ext cx="7642194" cy="2553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A9CF64-C825-CD60-923C-64537A25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32" y="518195"/>
            <a:ext cx="2882752" cy="42080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FB703B-FA10-F820-3C39-EE7A6909A5AF}"/>
              </a:ext>
            </a:extLst>
          </p:cNvPr>
          <p:cNvSpPr/>
          <p:nvPr/>
        </p:nvSpPr>
        <p:spPr>
          <a:xfrm rot="2702502">
            <a:off x="4756807" y="3636123"/>
            <a:ext cx="108541" cy="4395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DF0E178-D8A6-C1A7-E4A7-9116A0A0DCAA}"/>
              </a:ext>
            </a:extLst>
          </p:cNvPr>
          <p:cNvSpPr/>
          <p:nvPr/>
        </p:nvSpPr>
        <p:spPr>
          <a:xfrm rot="18937521">
            <a:off x="5302424" y="3612952"/>
            <a:ext cx="88412" cy="464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E46C7-03A4-066F-51A6-9D9406477643}"/>
              </a:ext>
            </a:extLst>
          </p:cNvPr>
          <p:cNvSpPr txBox="1"/>
          <p:nvPr/>
        </p:nvSpPr>
        <p:spPr>
          <a:xfrm>
            <a:off x="3775784" y="4049569"/>
            <a:ext cx="86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Coin flip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3D003-3CC4-0681-4A65-9AD4FCFF5392}"/>
              </a:ext>
            </a:extLst>
          </p:cNvPr>
          <p:cNvSpPr txBox="1"/>
          <p:nvPr/>
        </p:nvSpPr>
        <p:spPr>
          <a:xfrm>
            <a:off x="5415101" y="4049569"/>
            <a:ext cx="1255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Last Letter </a:t>
            </a:r>
          </a:p>
          <a:p>
            <a:r>
              <a:rPr lang="en-US" altLang="ko-KR" dirty="0"/>
              <a:t>Concatenate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72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0E761-11ED-669F-5CB7-059C326948D3}"/>
              </a:ext>
            </a:extLst>
          </p:cNvPr>
          <p:cNvGrpSpPr/>
          <p:nvPr/>
        </p:nvGrpSpPr>
        <p:grpSpPr>
          <a:xfrm>
            <a:off x="3599409" y="1055550"/>
            <a:ext cx="5577932" cy="3670760"/>
            <a:chOff x="6614068" y="1123814"/>
            <a:chExt cx="5577932" cy="3670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F8DD9-9E59-CFDD-B77C-D403023613BF}"/>
                </a:ext>
              </a:extLst>
            </p:cNvPr>
            <p:cNvSpPr txBox="1"/>
            <p:nvPr/>
          </p:nvSpPr>
          <p:spPr>
            <a:xfrm>
              <a:off x="6817895" y="1123814"/>
              <a:ext cx="141897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9DF373-1097-4DB9-909F-4C7E07AECECF}"/>
                </a:ext>
              </a:extLst>
            </p:cNvPr>
            <p:cNvSpPr txBox="1"/>
            <p:nvPr/>
          </p:nvSpPr>
          <p:spPr>
            <a:xfrm>
              <a:off x="6614068" y="3625434"/>
              <a:ext cx="3478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tx1"/>
                  </a:solidFill>
                  <a:latin typeface="+mn-ea"/>
                </a:rPr>
                <a:t>Few-Shot </a:t>
              </a:r>
              <a:r>
                <a:rPr lang="en-US" altLang="ko-KR" sz="4400" b="1" spc="-300" dirty="0" err="1">
                  <a:solidFill>
                    <a:schemeClr val="tx1"/>
                  </a:solidFill>
                  <a:latin typeface="+mn-ea"/>
                </a:rPr>
                <a:t>CoT</a:t>
              </a:r>
              <a:endParaRPr lang="ko-KR" altLang="en-US" sz="4400" b="1" spc="-3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9BE9C-049B-365F-8CE9-37D3FE13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68" y="4528108"/>
              <a:ext cx="53741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9E3BFE2-B0E4-9CD2-861A-18645FC4C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92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Few-Shot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93027F-5BE5-E442-22FC-12B584C6D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850" y="1746263"/>
            <a:ext cx="6424039" cy="29177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53EFC8-F1B9-434C-E6CB-3C148154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623" y="885314"/>
            <a:ext cx="4532544" cy="3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Properties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4169F-9A47-AD2E-0E3B-F05B5421C230}"/>
              </a:ext>
            </a:extLst>
          </p:cNvPr>
          <p:cNvSpPr txBox="1"/>
          <p:nvPr/>
        </p:nvSpPr>
        <p:spPr>
          <a:xfrm>
            <a:off x="1353085" y="1055550"/>
            <a:ext cx="7790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목적</a:t>
            </a:r>
            <a:r>
              <a:rPr lang="en-US" altLang="ko-KR" sz="1600" dirty="0">
                <a:solidFill>
                  <a:srgbClr val="FF0000"/>
                </a:solidFill>
              </a:rPr>
              <a:t>: Endow language models with the ability to generate a similar chain of thought.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95F2C-EDBA-159D-94C7-723313D9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728272"/>
            <a:ext cx="3894200" cy="31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Arithmetic Reasoning Example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CA7840-DD04-7035-41DD-1FD72206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68" y="1577673"/>
            <a:ext cx="6848360" cy="30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103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467</Words>
  <Application>Microsoft Office PowerPoint</Application>
  <PresentationFormat>화면 슬라이드 쇼(16:9)</PresentationFormat>
  <Paragraphs>105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Taehwan Kim</dc:creator>
  <cp:lastModifiedBy>김태환</cp:lastModifiedBy>
  <cp:revision>2</cp:revision>
  <dcterms:modified xsi:type="dcterms:W3CDTF">2024-04-02T00:52:51Z</dcterms:modified>
</cp:coreProperties>
</file>